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79" r:id="rId11"/>
    <p:sldId id="264" r:id="rId12"/>
    <p:sldId id="293" r:id="rId13"/>
    <p:sldId id="281" r:id="rId14"/>
    <p:sldId id="266" r:id="rId15"/>
    <p:sldId id="275" r:id="rId16"/>
    <p:sldId id="267" r:id="rId17"/>
    <p:sldId id="270" r:id="rId18"/>
    <p:sldId id="276" r:id="rId19"/>
    <p:sldId id="272" r:id="rId20"/>
    <p:sldId id="280" r:id="rId21"/>
    <p:sldId id="311" r:id="rId22"/>
    <p:sldId id="269" r:id="rId23"/>
    <p:sldId id="273" r:id="rId24"/>
    <p:sldId id="268" r:id="rId25"/>
    <p:sldId id="306" r:id="rId26"/>
    <p:sldId id="304" r:id="rId27"/>
    <p:sldId id="282" r:id="rId28"/>
    <p:sldId id="283" r:id="rId29"/>
    <p:sldId id="305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265" r:id="rId38"/>
    <p:sldId id="274" r:id="rId39"/>
    <p:sldId id="308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307" r:id="rId48"/>
    <p:sldId id="309" r:id="rId49"/>
    <p:sldId id="310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A4993-C727-4A7C-A431-C67D1EBCFAC0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6FCEC-3300-4AB9-9384-94DD948E60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57245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Databázové systémy</a:t>
            </a:r>
            <a:br>
              <a:rPr lang="cs-CZ" dirty="0" smtClean="0"/>
            </a:br>
            <a:r>
              <a:rPr lang="cs-CZ" sz="1600" dirty="0" smtClean="0"/>
              <a:t>přednáška </a:t>
            </a:r>
            <a:r>
              <a:rPr lang="cs-CZ" sz="1600" dirty="0"/>
              <a:t>5</a:t>
            </a:r>
            <a:r>
              <a:rPr lang="cs-CZ" sz="1600" dirty="0" smtClean="0"/>
              <a:t> – Přístup </a:t>
            </a:r>
            <a:r>
              <a:rPr lang="cs-CZ" sz="1600" smtClean="0"/>
              <a:t>na data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/>
          <a:lstStyle/>
          <a:p>
            <a:r>
              <a:rPr lang="cs-CZ" dirty="0" smtClean="0"/>
              <a:t>Roman Danel</a:t>
            </a:r>
          </a:p>
          <a:p>
            <a:r>
              <a:rPr lang="cs-CZ" sz="2000" dirty="0" smtClean="0"/>
              <a:t>Institut ekonomiky a systémů řízení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2016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Výsledek obrázku pro OD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1" y="1412776"/>
            <a:ext cx="5939545" cy="4896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JDBC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API pro programátory v jazyce Java – přístup na data</a:t>
            </a:r>
          </a:p>
          <a:p>
            <a:r>
              <a:rPr lang="cs-CZ" dirty="0" smtClean="0"/>
              <a:t>Driver od výrobce databáze</a:t>
            </a:r>
          </a:p>
          <a:p>
            <a:r>
              <a:rPr lang="cs-CZ" dirty="0" smtClean="0"/>
              <a:t>Ovladač vkládá instance Java tříd do SQL příkazů a naopak</a:t>
            </a:r>
          </a:p>
          <a:p>
            <a:r>
              <a:rPr lang="cs-CZ" dirty="0" smtClean="0"/>
              <a:t>Alternativou je </a:t>
            </a:r>
            <a:r>
              <a:rPr lang="cs-CZ" b="1" dirty="0" err="1" smtClean="0"/>
              <a:t>Hibernate</a:t>
            </a:r>
            <a:r>
              <a:rPr lang="cs-CZ" dirty="0" smtClean="0"/>
              <a:t> – </a:t>
            </a:r>
            <a:r>
              <a:rPr lang="cs-CZ" dirty="0" err="1" smtClean="0"/>
              <a:t>framework</a:t>
            </a:r>
            <a:r>
              <a:rPr lang="cs-CZ" dirty="0" smtClean="0"/>
              <a:t>, který umožňuje ORM (objektově-relační mapování) pomocí HQL (</a:t>
            </a:r>
            <a:r>
              <a:rPr lang="cs-CZ" dirty="0" err="1" smtClean="0"/>
              <a:t>Hibernate</a:t>
            </a:r>
            <a:r>
              <a:rPr lang="cs-CZ" dirty="0" smtClean="0"/>
              <a:t> </a:t>
            </a:r>
            <a:r>
              <a:rPr lang="cs-CZ" dirty="0" err="1" smtClean="0"/>
              <a:t>Query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JDBC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2226" name="Picture 2" descr="Výsledek obrázku pro JD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120680" cy="5077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8914" name="Picture 2" descr="Výsledek obrázku pro OD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822840" cy="3129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OLE DB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OLE - </a:t>
            </a:r>
            <a:r>
              <a:rPr lang="cs-CZ" i="1" dirty="0" err="1" smtClean="0"/>
              <a:t>Object</a:t>
            </a:r>
            <a:r>
              <a:rPr lang="cs-CZ" i="1" dirty="0" smtClean="0"/>
              <a:t> </a:t>
            </a:r>
            <a:r>
              <a:rPr lang="cs-CZ" i="1" dirty="0" err="1" smtClean="0"/>
              <a:t>Linking</a:t>
            </a:r>
            <a:r>
              <a:rPr lang="cs-CZ" i="1" dirty="0" smtClean="0"/>
              <a:t> </a:t>
            </a:r>
            <a:r>
              <a:rPr lang="cs-CZ" i="1" dirty="0" err="1" smtClean="0"/>
              <a:t>and</a:t>
            </a:r>
            <a:r>
              <a:rPr lang="cs-CZ" i="1" dirty="0" smtClean="0"/>
              <a:t> </a:t>
            </a:r>
            <a:r>
              <a:rPr lang="cs-CZ" i="1" dirty="0" err="1" smtClean="0"/>
              <a:t>Embedding</a:t>
            </a:r>
            <a:endParaRPr lang="cs-CZ" i="1" dirty="0" smtClean="0"/>
          </a:p>
          <a:p>
            <a:r>
              <a:rPr lang="cs-CZ" dirty="0" smtClean="0"/>
              <a:t>API od </a:t>
            </a:r>
            <a:r>
              <a:rPr lang="cs-CZ" dirty="0" err="1" smtClean="0"/>
              <a:t>Microsoftu</a:t>
            </a:r>
            <a:r>
              <a:rPr lang="cs-CZ" dirty="0" smtClean="0"/>
              <a:t> pro přístup na data</a:t>
            </a:r>
          </a:p>
          <a:p>
            <a:r>
              <a:rPr lang="cs-CZ" dirty="0" smtClean="0"/>
              <a:t>Rozšíření a náhrada za ODBC, má větší možnosti, přístup na data v tabulkových procesorech (Excel), objektových </a:t>
            </a:r>
            <a:r>
              <a:rPr lang="cs-CZ" dirty="0" err="1" smtClean="0"/>
              <a:t>db</a:t>
            </a:r>
            <a:r>
              <a:rPr lang="cs-CZ" dirty="0" smtClean="0"/>
              <a:t> nebo nerelačních databází</a:t>
            </a:r>
          </a:p>
          <a:p>
            <a:r>
              <a:rPr lang="cs-CZ" dirty="0" smtClean="0"/>
              <a:t>Využívá COM model</a:t>
            </a:r>
          </a:p>
          <a:p>
            <a:r>
              <a:rPr lang="cs-CZ" dirty="0" smtClean="0"/>
              <a:t>Abstraktní vrstva - </a:t>
            </a:r>
            <a:r>
              <a:rPr lang="en-US" dirty="0" err="1" smtClean="0"/>
              <a:t>datasource</a:t>
            </a:r>
            <a:r>
              <a:rPr lang="en-US" dirty="0" smtClean="0"/>
              <a:t>, session, command, and </a:t>
            </a:r>
            <a:r>
              <a:rPr lang="en-US" dirty="0" err="1" smtClean="0"/>
              <a:t>rowsets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OLE DB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Connection</a:t>
            </a:r>
            <a:r>
              <a:rPr lang="cs-CZ" dirty="0" smtClean="0"/>
              <a:t> </a:t>
            </a:r>
            <a:r>
              <a:rPr lang="cs-CZ" dirty="0" err="1" smtClean="0"/>
              <a:t>String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Provider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='SQLOLEDB';Data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Source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='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TheSqlServer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';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Initial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Catalog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='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Northwind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';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Integrated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Security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='SSPI'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OLE DB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Microsoft SQL Server 2012 – poslední s podporou OLE DB; podpora bude trvat 7 let od vydání této verze</a:t>
            </a:r>
          </a:p>
          <a:p>
            <a:r>
              <a:rPr lang="cs-CZ" dirty="0" smtClean="0"/>
              <a:t>ADO.NET – pro .NET </a:t>
            </a:r>
            <a:r>
              <a:rPr lang="cs-CZ" dirty="0" err="1" smtClean="0"/>
              <a:t>framework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ActiveX</a:t>
            </a:r>
            <a:r>
              <a:rPr lang="cs-CZ" dirty="0" smtClean="0"/>
              <a:t> Data </a:t>
            </a:r>
            <a:r>
              <a:rPr lang="cs-CZ" dirty="0" err="1" smtClean="0"/>
              <a:t>Objects</a:t>
            </a:r>
            <a:endParaRPr lang="cs-CZ" dirty="0" smtClean="0"/>
          </a:p>
          <a:p>
            <a:r>
              <a:rPr lang="cs-CZ" dirty="0" smtClean="0"/>
              <a:t>Interface pro OLE DB</a:t>
            </a:r>
          </a:p>
          <a:p>
            <a:r>
              <a:rPr lang="cs-CZ" dirty="0" smtClean="0"/>
              <a:t>Hierarchický datový model pro CRUD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339752" y="2348880"/>
            <a:ext cx="35283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CONNECTION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55488" y="3717032"/>
            <a:ext cx="35126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COMMAND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341420" y="5085184"/>
            <a:ext cx="35126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RECORDSET</a:t>
            </a:r>
            <a:endParaRPr lang="cs-CZ" dirty="0"/>
          </a:p>
        </p:txBody>
      </p:sp>
      <p:cxnSp>
        <p:nvCxnSpPr>
          <p:cNvPr id="8" name="Přímá spojovací šipka 7"/>
          <p:cNvCxnSpPr>
            <a:stCxn id="4" idx="2"/>
            <a:endCxn id="5" idx="0"/>
          </p:cNvCxnSpPr>
          <p:nvPr/>
        </p:nvCxnSpPr>
        <p:spPr>
          <a:xfrm>
            <a:off x="4103948" y="3284984"/>
            <a:ext cx="786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5" idx="2"/>
            <a:endCxn id="6" idx="0"/>
          </p:cNvCxnSpPr>
          <p:nvPr/>
        </p:nvCxnSpPr>
        <p:spPr>
          <a:xfrm flipH="1">
            <a:off x="4097748" y="4581128"/>
            <a:ext cx="140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Recordset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en-US" dirty="0" smtClean="0"/>
              <a:t>is a group of records, and can either come from a base table or as the result of a query to the table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Update</a:t>
            </a:r>
          </a:p>
          <a:p>
            <a:pPr lvl="1"/>
            <a:r>
              <a:rPr lang="cs-CZ" dirty="0" err="1" smtClean="0"/>
              <a:t>Immediate</a:t>
            </a:r>
            <a:r>
              <a:rPr lang="cs-CZ" dirty="0" smtClean="0"/>
              <a:t> – provádí ihned, musí být spojení</a:t>
            </a:r>
          </a:p>
          <a:p>
            <a:pPr lvl="1"/>
            <a:r>
              <a:rPr lang="cs-CZ" dirty="0" err="1" smtClean="0"/>
              <a:t>Batch</a:t>
            </a:r>
            <a:r>
              <a:rPr lang="cs-CZ" dirty="0" smtClean="0"/>
              <a:t> – dávka pro aktualizaci</a:t>
            </a:r>
          </a:p>
          <a:p>
            <a:pPr lvl="1"/>
            <a:r>
              <a:rPr lang="cs-CZ" dirty="0" err="1" smtClean="0"/>
              <a:t>Transaction</a:t>
            </a: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na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databáze se přistupuje přes </a:t>
            </a:r>
            <a:r>
              <a:rPr lang="cs-CZ" b="1" dirty="0" smtClean="0"/>
              <a:t>rozhraní</a:t>
            </a:r>
          </a:p>
          <a:p>
            <a:pPr lvl="1"/>
            <a:r>
              <a:rPr lang="cs-CZ" dirty="0" smtClean="0"/>
              <a:t>ODBC</a:t>
            </a:r>
          </a:p>
          <a:p>
            <a:pPr lvl="1"/>
            <a:r>
              <a:rPr lang="cs-CZ" dirty="0" smtClean="0"/>
              <a:t>JDBC</a:t>
            </a:r>
          </a:p>
          <a:p>
            <a:pPr lvl="1"/>
            <a:r>
              <a:rPr lang="cs-CZ" dirty="0" smtClean="0"/>
              <a:t>ADO</a:t>
            </a:r>
          </a:p>
          <a:p>
            <a:pPr lvl="1"/>
            <a:endParaRPr lang="cs-CZ" dirty="0"/>
          </a:p>
          <a:p>
            <a:pPr lvl="1"/>
            <a:endParaRPr lang="cs-CZ" b="1" dirty="0" smtClean="0"/>
          </a:p>
          <a:p>
            <a:pPr marL="365760" lvl="1" indent="0">
              <a:buNone/>
            </a:pPr>
            <a:endParaRPr lang="cs-CZ" dirty="0" smtClean="0"/>
          </a:p>
          <a:p>
            <a:pPr marL="6858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31390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ADO  x ADO.NET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ADO</a:t>
            </a:r>
          </a:p>
          <a:p>
            <a:pPr lvl="1"/>
            <a:r>
              <a:rPr lang="cs-CZ" dirty="0" err="1"/>
              <a:t>C</a:t>
            </a:r>
            <a:r>
              <a:rPr lang="cs-CZ" dirty="0" err="1" smtClean="0"/>
              <a:t>onnected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endParaRPr lang="cs-CZ" dirty="0" smtClean="0"/>
          </a:p>
          <a:p>
            <a:pPr lvl="1"/>
            <a:r>
              <a:rPr lang="cs-CZ" dirty="0" err="1" smtClean="0"/>
              <a:t>Recordset</a:t>
            </a:r>
            <a:r>
              <a:rPr lang="cs-CZ" dirty="0" smtClean="0"/>
              <a:t>, přístup typu </a:t>
            </a:r>
            <a:r>
              <a:rPr lang="cs-CZ" dirty="0" err="1" smtClean="0"/>
              <a:t>MoveNext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ADO.NET </a:t>
            </a:r>
          </a:p>
          <a:p>
            <a:pPr lvl="1"/>
            <a:r>
              <a:rPr lang="cs-CZ" dirty="0" err="1" smtClean="0"/>
              <a:t>Disconnected</a:t>
            </a:r>
            <a:endParaRPr lang="cs-CZ" dirty="0" smtClean="0"/>
          </a:p>
          <a:p>
            <a:pPr lvl="1"/>
            <a:r>
              <a:rPr lang="cs-CZ" dirty="0" err="1" smtClean="0"/>
              <a:t>DataSet</a:t>
            </a:r>
            <a:endParaRPr lang="cs-CZ" dirty="0" smtClean="0"/>
          </a:p>
          <a:p>
            <a:pPr lvl="1"/>
            <a:r>
              <a:rPr lang="cs-CZ" dirty="0" smtClean="0"/>
              <a:t>Data jako tabulka, přístup přes index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Klient databáze </a:t>
            </a:r>
            <a:r>
              <a:rPr lang="cs-CZ" smtClean="0"/>
              <a:t>- aplikace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741682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H="1">
            <a:off x="6228184" y="3212976"/>
            <a:ext cx="216024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8244408" y="29249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Grid</a:t>
            </a:r>
            <a:endParaRPr lang="cs-CZ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MDAC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Microsoft Data Access </a:t>
            </a:r>
            <a:r>
              <a:rPr lang="cs-CZ" b="1" dirty="0" err="1" smtClean="0"/>
              <a:t>Components</a:t>
            </a:r>
            <a:endParaRPr lang="cs-CZ" b="1" dirty="0" smtClean="0"/>
          </a:p>
          <a:p>
            <a:r>
              <a:rPr lang="cs-CZ" dirty="0" smtClean="0"/>
              <a:t>Framework pro přístup na data – obsahuje ADO, OLE DB, ODBC</a:t>
            </a:r>
          </a:p>
          <a:p>
            <a:r>
              <a:rPr lang="cs-CZ" dirty="0" smtClean="0"/>
              <a:t>Od 1996</a:t>
            </a:r>
          </a:p>
          <a:p>
            <a:r>
              <a:rPr lang="cs-CZ" dirty="0" smtClean="0"/>
              <a:t>Aktuálně poslední verze MDAC 2.8 – je integrovaný ve Windows a v prohlížeči IE</a:t>
            </a:r>
          </a:p>
          <a:p>
            <a:r>
              <a:rPr lang="cs-CZ" dirty="0" smtClean="0"/>
              <a:t>Ve Windows Vista – </a:t>
            </a:r>
            <a:r>
              <a:rPr lang="cs-CZ" b="1" dirty="0" smtClean="0"/>
              <a:t>Windows DAC</a:t>
            </a:r>
          </a:p>
          <a:p>
            <a:r>
              <a:rPr lang="cs-CZ" dirty="0" smtClean="0"/>
              <a:t>V dřívějších verzích: </a:t>
            </a:r>
            <a:r>
              <a:rPr lang="cs-CZ" dirty="0" err="1" smtClean="0"/>
              <a:t>Remote</a:t>
            </a:r>
            <a:r>
              <a:rPr lang="cs-CZ" dirty="0" smtClean="0"/>
              <a:t> Data </a:t>
            </a:r>
            <a:r>
              <a:rPr lang="cs-CZ" dirty="0" err="1" smtClean="0"/>
              <a:t>Services</a:t>
            </a:r>
            <a:r>
              <a:rPr lang="cs-CZ" dirty="0" smtClean="0"/>
              <a:t> (RDS) nebo Jet </a:t>
            </a:r>
            <a:r>
              <a:rPr lang="cs-CZ" dirty="0" err="1" smtClean="0"/>
              <a:t>Database</a:t>
            </a:r>
            <a:r>
              <a:rPr lang="cs-CZ" dirty="0" smtClean="0"/>
              <a:t> </a:t>
            </a:r>
            <a:r>
              <a:rPr lang="cs-CZ" dirty="0" err="1" smtClean="0"/>
              <a:t>Engine</a:t>
            </a:r>
            <a:r>
              <a:rPr lang="cs-CZ" dirty="0" smtClean="0"/>
              <a:t> (Access, VB), RDO…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Microsoft SQL Server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Windows je </a:t>
            </a:r>
            <a:r>
              <a:rPr lang="cs-CZ" dirty="0" err="1" smtClean="0"/>
              <a:t>Net</a:t>
            </a:r>
            <a:r>
              <a:rPr lang="cs-CZ" dirty="0" smtClean="0"/>
              <a:t>-Lib - SQL Server pomocí této knihovny komunikuje prostřednictvím různých síťových protokolů, pro komunikaci používá knihovnu ODS (Open Data </a:t>
            </a:r>
            <a:r>
              <a:rPr lang="cs-CZ" dirty="0" err="1" smtClean="0"/>
              <a:t>Services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Super </a:t>
            </a:r>
            <a:r>
              <a:rPr lang="cs-CZ" dirty="0" err="1" smtClean="0"/>
              <a:t>Socket</a:t>
            </a:r>
            <a:r>
              <a:rPr lang="cs-CZ" dirty="0" smtClean="0"/>
              <a:t> </a:t>
            </a:r>
            <a:r>
              <a:rPr lang="cs-CZ" dirty="0" err="1" smtClean="0"/>
              <a:t>Net</a:t>
            </a:r>
            <a:r>
              <a:rPr lang="cs-CZ" dirty="0" smtClean="0"/>
              <a:t>-Lib</a:t>
            </a:r>
          </a:p>
          <a:p>
            <a:pPr lvl="1"/>
            <a:r>
              <a:rPr lang="cs-CZ" dirty="0" err="1" smtClean="0"/>
              <a:t>Shared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r>
              <a:rPr lang="cs-CZ" dirty="0" smtClean="0"/>
              <a:t> Net-Lib (TCP/IP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Named</a:t>
            </a:r>
            <a:r>
              <a:rPr lang="cs-CZ" dirty="0" smtClean="0"/>
              <a:t> </a:t>
            </a:r>
            <a:r>
              <a:rPr lang="cs-CZ" dirty="0" err="1" smtClean="0"/>
              <a:t>Pipes</a:t>
            </a:r>
            <a:r>
              <a:rPr lang="cs-CZ" dirty="0" smtClean="0"/>
              <a:t>) – komunikace </a:t>
            </a:r>
            <a:r>
              <a:rPr lang="cs-CZ" smtClean="0"/>
              <a:t>mezi procesy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MDAC </a:t>
            </a:r>
            <a:r>
              <a:rPr lang="cs-CZ" dirty="0" err="1" smtClean="0"/>
              <a:t>archiktektura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upload.wikimedia.org/wikipedia/commons/thumb/8/8d/MDAC_Architecture.svg/392px-MDAC_Architectur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3733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5298" name="Picture 2" descr="Výsledek obrázku pro OD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0480"/>
            <a:ext cx="9051382" cy="677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2316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Ukázky kódu pro přístup na data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70611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Visual</a:t>
            </a:r>
            <a:r>
              <a:rPr lang="cs-CZ" dirty="0" smtClean="0"/>
              <a:t> Basic - ADO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     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LibCn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As New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ADODB.Connection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LibCmd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As New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ADODB.Command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LibCn.Provider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= "SQLOLEDB"</a:t>
            </a:r>
          </a:p>
          <a:p>
            <a:pPr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LibCn.ConnectionTimeout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= 120</a:t>
            </a:r>
          </a:p>
          <a:p>
            <a:pPr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LibCn.Properties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("Data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Source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") = SERVER</a:t>
            </a:r>
          </a:p>
          <a:p>
            <a:pPr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LibCn.Properties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Initial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Catalog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") = DATABASE</a:t>
            </a:r>
          </a:p>
          <a:p>
            <a:pPr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Autorizace = "WINDOWS_NT"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Then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LibCn.Properties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Integrated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Security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") = "SSPI"</a:t>
            </a:r>
          </a:p>
          <a:p>
            <a:pPr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        Else</a:t>
            </a:r>
          </a:p>
          <a:p>
            <a:pPr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LibCn.Properties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("User ID") = USER</a:t>
            </a:r>
          </a:p>
          <a:p>
            <a:pPr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LibCn.Properties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Password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") =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PASSWORD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End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If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LibCn.Open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		' provedení příkazu</a:t>
            </a:r>
          </a:p>
          <a:p>
            <a:pPr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        Set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LibCmd.ActiveConnection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LibCn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LibCmd.CommandText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SQLprikaz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LibCmd.CommandType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adCmdText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LibCmd.CommandTimeout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= 120</a:t>
            </a:r>
          </a:p>
          <a:p>
            <a:pPr>
              <a:buNone/>
            </a:pPr>
            <a:r>
              <a:rPr lang="cs-CZ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LibCmd.Execute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PHP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$link  = </a:t>
            </a:r>
            <a:r>
              <a:rPr lang="cs-CZ" sz="1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mssql</a:t>
            </a:r>
            <a:r>
              <a:rPr lang="cs-CZ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cs-CZ" sz="1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connect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(SQL_HOST, SQL_USERNAME, SQL_PASSWORD);</a:t>
            </a:r>
          </a:p>
          <a:p>
            <a:pPr>
              <a:buNone/>
            </a:pP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(!$link) </a:t>
            </a:r>
          </a:p>
          <a:p>
            <a:pPr>
              <a:buNone/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die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('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Error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connecting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to MSSQL');</a:t>
            </a:r>
          </a:p>
          <a:p>
            <a:pPr>
              <a:buNone/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cs-CZ" sz="1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mssql</a:t>
            </a:r>
            <a:r>
              <a:rPr lang="cs-CZ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cs-CZ" sz="1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cs-CZ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cs-CZ" sz="1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db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(SQL_DBNAME, $link);	  //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db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SQLprikaz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= "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BR_TYPES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order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by ID_BR_TYPE";</a:t>
            </a:r>
          </a:p>
          <a:p>
            <a:pPr>
              <a:buNone/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vysledek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cs-CZ" sz="1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mssql</a:t>
            </a:r>
            <a:r>
              <a:rPr lang="cs-CZ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cs-CZ" sz="1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query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($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SQLprikaz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pocet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mssql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num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rows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($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vysledek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); //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any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rows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?</a:t>
            </a:r>
          </a:p>
          <a:p>
            <a:pPr>
              <a:buNone/>
            </a:pP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( $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pocet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&gt; 0) </a:t>
            </a:r>
          </a:p>
          <a:p>
            <a:pPr>
              <a:buNone/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{	</a:t>
            </a:r>
          </a:p>
          <a:p>
            <a:pPr>
              <a:buNone/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($i = 0; $i &lt; $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pocet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; $i++)  // cyklus pro všechny řádky</a:t>
            </a:r>
          </a:p>
          <a:p>
            <a:pPr>
              <a:buNone/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	{ </a:t>
            </a:r>
          </a:p>
          <a:p>
            <a:pPr>
              <a:buNone/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		$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radek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cs-CZ" sz="1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mssql</a:t>
            </a:r>
            <a:r>
              <a:rPr lang="cs-CZ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cs-CZ" sz="1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fetch</a:t>
            </a:r>
            <a:r>
              <a:rPr lang="cs-CZ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cs-CZ" sz="1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($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vysledek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)   //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array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      	// zde bude kód pro řádek z 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recordsetu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b="1" dirty="0" smtClean="0"/>
              <a:t>jazyk C </a:t>
            </a:r>
            <a:br>
              <a:rPr lang="cs-CZ" b="1" dirty="0" smtClean="0"/>
            </a:br>
            <a:r>
              <a:rPr lang="cs-CZ" dirty="0" smtClean="0"/>
              <a:t>zdrojový </a:t>
            </a:r>
            <a:r>
              <a:rPr lang="cs-CZ" dirty="0" err="1" smtClean="0"/>
              <a:t>kod</a:t>
            </a:r>
            <a:r>
              <a:rPr lang="cs-CZ" dirty="0"/>
              <a:t> </a:t>
            </a:r>
            <a:r>
              <a:rPr lang="cs-CZ" dirty="0" err="1" smtClean="0"/>
              <a:t>SQLwrite.c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3649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Open </a:t>
            </a:r>
            <a:r>
              <a:rPr lang="cs-CZ" dirty="0" err="1" smtClean="0"/>
              <a:t>Database</a:t>
            </a:r>
            <a:r>
              <a:rPr lang="cs-CZ" dirty="0" smtClean="0"/>
              <a:t> </a:t>
            </a:r>
            <a:r>
              <a:rPr lang="cs-CZ" dirty="0" err="1" smtClean="0"/>
              <a:t>Connectivity</a:t>
            </a:r>
            <a:endParaRPr lang="cs-CZ" dirty="0" smtClean="0"/>
          </a:p>
          <a:p>
            <a:r>
              <a:rPr lang="cs-CZ" dirty="0" smtClean="0"/>
              <a:t>Implementace jako DLL knihovna</a:t>
            </a:r>
          </a:p>
          <a:p>
            <a:r>
              <a:rPr lang="cs-CZ" dirty="0" smtClean="0"/>
              <a:t>Rozhraní pro přístup na data pomocí SQL bez znalosti detailů implementace spojení</a:t>
            </a:r>
          </a:p>
          <a:p>
            <a:r>
              <a:rPr lang="cs-CZ" dirty="0" smtClean="0"/>
              <a:t>Od SQL Server 6.5, 1992, SQL Access </a:t>
            </a:r>
            <a:r>
              <a:rPr lang="cs-CZ" dirty="0" err="1" smtClean="0"/>
              <a:t>Group</a:t>
            </a:r>
            <a:endParaRPr lang="cs-CZ" dirty="0" smtClean="0"/>
          </a:p>
          <a:p>
            <a:r>
              <a:rPr lang="cs-CZ" dirty="0" smtClean="0"/>
              <a:t>Driver pro každý </a:t>
            </a:r>
            <a:r>
              <a:rPr lang="cs-CZ" dirty="0" err="1" smtClean="0"/>
              <a:t>db</a:t>
            </a:r>
            <a:r>
              <a:rPr lang="cs-CZ" dirty="0" smtClean="0"/>
              <a:t> systém</a:t>
            </a:r>
          </a:p>
          <a:p>
            <a:r>
              <a:rPr lang="cs-CZ" dirty="0" smtClean="0"/>
              <a:t>ODBC – definuje se Data </a:t>
            </a:r>
            <a:r>
              <a:rPr lang="cs-CZ" dirty="0" err="1" smtClean="0"/>
              <a:t>Source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(DSN)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MySQL</a:t>
            </a:r>
            <a:r>
              <a:rPr lang="cs-CZ" dirty="0" smtClean="0"/>
              <a:t> - ODBC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3250" name="Picture 2" descr="http://www.loriotpro.com/Products/On-line_Documentation_V5/images/K11-F6_img/ConfigODB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760640" cy="4798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9406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4274" name="Picture 2" descr="http://www.loriotpro.com/Products/On-line_Documentation_V5/images/K11-F6_img/ConfigODB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95965"/>
            <a:ext cx="6984776" cy="5881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542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MySQL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Utitlita</a:t>
            </a:r>
            <a:r>
              <a:rPr lang="cs-CZ" dirty="0" smtClean="0"/>
              <a:t> </a:t>
            </a:r>
            <a:r>
              <a:rPr lang="cs-CZ" b="1" dirty="0" err="1" smtClean="0"/>
              <a:t>mysqldump</a:t>
            </a:r>
            <a:r>
              <a:rPr lang="cs-CZ" dirty="0" smtClean="0"/>
              <a:t> – export do textového souboru, SQL příkazy</a:t>
            </a:r>
          </a:p>
          <a:p>
            <a:r>
              <a:rPr lang="cs-CZ" dirty="0" smtClean="0"/>
              <a:t>Přímým nakopírováním datových souborů</a:t>
            </a:r>
          </a:p>
          <a:p>
            <a:r>
              <a:rPr lang="cs-CZ" dirty="0" smtClean="0"/>
              <a:t>INFILE/OUTFILE klauzule v příkazu SELECT – export/import tabulky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06106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0178" name="Picture 2" descr="Výsledek obrázku pro mysql sqldu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1685"/>
            <a:ext cx="5976664" cy="6277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360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ORACLE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SQL </a:t>
            </a:r>
            <a:r>
              <a:rPr lang="cs-CZ" dirty="0" err="1" smtClean="0"/>
              <a:t>loader</a:t>
            </a:r>
            <a:r>
              <a:rPr lang="cs-CZ" dirty="0" smtClean="0"/>
              <a:t> – </a:t>
            </a:r>
            <a:r>
              <a:rPr lang="cs-CZ" b="1" dirty="0" err="1" smtClean="0"/>
              <a:t>sqlldr</a:t>
            </a:r>
            <a:endParaRPr lang="cs-CZ" dirty="0" smtClean="0"/>
          </a:p>
          <a:p>
            <a:r>
              <a:rPr lang="cs-CZ" dirty="0" smtClean="0"/>
              <a:t>Data pump – </a:t>
            </a:r>
            <a:r>
              <a:rPr lang="cs-CZ" dirty="0" err="1" smtClean="0"/>
              <a:t>expdp</a:t>
            </a:r>
            <a:r>
              <a:rPr lang="cs-CZ" dirty="0" smtClean="0"/>
              <a:t>, </a:t>
            </a:r>
            <a:r>
              <a:rPr lang="cs-CZ" dirty="0" err="1" smtClean="0"/>
              <a:t>impdp</a:t>
            </a:r>
            <a:endParaRPr lang="cs-CZ" dirty="0" smtClean="0"/>
          </a:p>
          <a:p>
            <a:r>
              <a:rPr lang="cs-CZ" dirty="0" smtClean="0"/>
              <a:t>Export/import </a:t>
            </a:r>
            <a:r>
              <a:rPr lang="cs-CZ" dirty="0" err="1" smtClean="0"/>
              <a:t>utilities</a:t>
            </a:r>
            <a:r>
              <a:rPr lang="cs-CZ" dirty="0" smtClean="0"/>
              <a:t> – příkaz exp, </a:t>
            </a:r>
            <a:r>
              <a:rPr lang="cs-CZ" dirty="0" err="1" smtClean="0"/>
              <a:t>imp</a:t>
            </a:r>
            <a:endParaRPr lang="cs-CZ" dirty="0" smtClean="0"/>
          </a:p>
          <a:p>
            <a:r>
              <a:rPr lang="cs-CZ" dirty="0" err="1" smtClean="0"/>
              <a:t>Oracle</a:t>
            </a:r>
            <a:r>
              <a:rPr lang="cs-CZ" dirty="0" smtClean="0"/>
              <a:t> SQL Developer</a:t>
            </a:r>
          </a:p>
          <a:p>
            <a:r>
              <a:rPr lang="cs-CZ" dirty="0" smtClean="0"/>
              <a:t>A další</a:t>
            </a:r>
          </a:p>
          <a:p>
            <a:endParaRPr lang="cs-CZ" dirty="0" smtClean="0"/>
          </a:p>
          <a:p>
            <a:pPr>
              <a:buNone/>
            </a:pP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exp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system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manager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@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xyz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 FULL=Y FILE=FULL.DMP</a:t>
            </a:r>
            <a:endParaRPr lang="cs-CZ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002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Oracle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02" name="Picture 2" descr="Výsledek obrázku pro Oracle lo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6894641" cy="3538340"/>
          </a:xfrm>
          <a:prstGeom prst="rect">
            <a:avLst/>
          </a:prstGeom>
          <a:noFill/>
        </p:spPr>
      </p:pic>
      <p:pic>
        <p:nvPicPr>
          <p:cNvPr id="51204" name="Picture 4" descr="Výsledek obrázku pro Oracle lo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946" y="4293096"/>
            <a:ext cx="3927054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455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Integrační služby</a:t>
            </a:r>
          </a:p>
          <a:p>
            <a:pPr marL="0" indent="0" algn="ctr">
              <a:buNone/>
            </a:pPr>
            <a:r>
              <a:rPr lang="cs-CZ" dirty="0" smtClean="0"/>
              <a:t>DTS, SSIS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67728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Data </a:t>
            </a:r>
            <a:r>
              <a:rPr lang="cs-CZ" b="1" dirty="0" err="1" smtClean="0"/>
              <a:t>Transformation</a:t>
            </a:r>
            <a:r>
              <a:rPr lang="cs-CZ" b="1" dirty="0" smtClean="0"/>
              <a:t> </a:t>
            </a:r>
            <a:r>
              <a:rPr lang="cs-CZ" b="1" dirty="0" err="1" smtClean="0"/>
              <a:t>Services</a:t>
            </a:r>
            <a:r>
              <a:rPr lang="cs-CZ" dirty="0" smtClean="0"/>
              <a:t> – nástroj pro export/import dat z SQL serveru</a:t>
            </a:r>
          </a:p>
          <a:p>
            <a:r>
              <a:rPr lang="cs-CZ" dirty="0" smtClean="0"/>
              <a:t>Použití jako ETL při tvorbě datových skladů</a:t>
            </a:r>
          </a:p>
          <a:p>
            <a:r>
              <a:rPr lang="cs-CZ" dirty="0" smtClean="0"/>
              <a:t>Do 2005, ale dostupné ve všech edicích</a:t>
            </a:r>
          </a:p>
          <a:p>
            <a:r>
              <a:rPr lang="cs-CZ" dirty="0" smtClean="0"/>
              <a:t>Průvodce, kterým je možné vytvořit „</a:t>
            </a:r>
            <a:r>
              <a:rPr lang="cs-CZ" dirty="0" err="1" smtClean="0"/>
              <a:t>package</a:t>
            </a:r>
            <a:r>
              <a:rPr lang="cs-CZ" dirty="0" smtClean="0"/>
              <a:t>“ – posloupnost příkazů, jenž je možné uložit a opakovaně volat – automatizace přenosu dat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SQL Server </a:t>
            </a:r>
            <a:r>
              <a:rPr lang="cs-CZ" dirty="0" err="1" smtClean="0"/>
              <a:t>Integration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Náhrada DTS u novějších verzí MS SQL Serveru</a:t>
            </a:r>
          </a:p>
          <a:p>
            <a:r>
              <a:rPr lang="cs-CZ" dirty="0" smtClean="0"/>
              <a:t>2005 (SQL Server 2005)</a:t>
            </a:r>
          </a:p>
          <a:p>
            <a:r>
              <a:rPr lang="cs-CZ" dirty="0" smtClean="0"/>
              <a:t>Je obsažen v edicích Standard a vyšších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endParaRPr lang="cs-CZ" dirty="0"/>
          </a:p>
        </p:txBody>
      </p:sp>
      <p:pic>
        <p:nvPicPr>
          <p:cNvPr id="9218" name="Picture 2" descr="Výsledek obrázku pro SQL Server Integration Servi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73016"/>
            <a:ext cx="4104457" cy="3012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88" y="76200"/>
            <a:ext cx="81248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568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H="1" flipV="1">
            <a:off x="3635896" y="2348880"/>
            <a:ext cx="576064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3892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Průvodce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4824535" cy="641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H="1" flipV="1">
            <a:off x="5364088" y="4221088"/>
            <a:ext cx="2952328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425" y="866643"/>
            <a:ext cx="7713007" cy="50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H="1" flipV="1">
            <a:off x="3851920" y="2852936"/>
            <a:ext cx="504056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flipV="1">
            <a:off x="251520" y="3429000"/>
            <a:ext cx="936104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8164916" cy="4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H="1" flipV="1">
            <a:off x="3203848" y="4941168"/>
            <a:ext cx="2880320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flipH="1" flipV="1">
            <a:off x="4644008" y="2852936"/>
            <a:ext cx="2880320" cy="2520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5201"/>
            <a:ext cx="6120679" cy="626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5201"/>
            <a:ext cx="6120679" cy="626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Výsledek obrázku pro SQL Server Integration Servi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5243868" cy="4414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integračních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9154" name="Picture 2" descr="Výsledek obrázku pro SQL Server Integration Servi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484784"/>
            <a:ext cx="7532245" cy="4424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integračních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Migrace dat na jiný informační systém</a:t>
            </a:r>
          </a:p>
          <a:p>
            <a:r>
              <a:rPr lang="cs-CZ" dirty="0" smtClean="0"/>
              <a:t>Výměna databázového serveru</a:t>
            </a:r>
          </a:p>
          <a:p>
            <a:r>
              <a:rPr lang="cs-CZ" dirty="0" smtClean="0"/>
              <a:t>Přesun dat do datového skladu (ETL)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9588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Flat</a:t>
            </a:r>
            <a:r>
              <a:rPr lang="cs-CZ" dirty="0" smtClean="0"/>
              <a:t> </a:t>
            </a:r>
            <a:r>
              <a:rPr lang="cs-CZ" dirty="0" err="1" smtClean="0"/>
              <a:t>file</a:t>
            </a:r>
            <a:r>
              <a:rPr lang="cs-CZ" dirty="0" smtClean="0"/>
              <a:t> – textový soubor s oddělovačem položek</a:t>
            </a:r>
          </a:p>
          <a:p>
            <a:r>
              <a:rPr lang="cs-CZ" dirty="0" smtClean="0"/>
              <a:t>Soubory MS Office</a:t>
            </a:r>
          </a:p>
          <a:p>
            <a:r>
              <a:rPr lang="cs-CZ" dirty="0" smtClean="0"/>
              <a:t>ODBC</a:t>
            </a:r>
          </a:p>
          <a:p>
            <a:r>
              <a:rPr lang="cs-CZ" dirty="0" smtClean="0"/>
              <a:t>Databázový systém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042987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při transformaci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Nejednoznačnost údajů</a:t>
            </a:r>
          </a:p>
          <a:p>
            <a:r>
              <a:rPr lang="cs-CZ" dirty="0" smtClean="0"/>
              <a:t>Chybějící hodnoty</a:t>
            </a:r>
          </a:p>
          <a:p>
            <a:r>
              <a:rPr lang="cs-CZ" dirty="0" smtClean="0"/>
              <a:t>Duplicitní hodnoty</a:t>
            </a:r>
          </a:p>
          <a:p>
            <a:r>
              <a:rPr lang="cs-CZ" dirty="0" smtClean="0"/>
              <a:t>Nejednotnost názvů</a:t>
            </a:r>
          </a:p>
          <a:p>
            <a:r>
              <a:rPr lang="cs-CZ" dirty="0" smtClean="0"/>
              <a:t>Odlišná měna nebo číselné a datumové formáty</a:t>
            </a:r>
          </a:p>
          <a:p>
            <a:r>
              <a:rPr lang="cs-CZ" dirty="0" smtClean="0"/>
              <a:t>Problémy s referenční integritou</a:t>
            </a:r>
          </a:p>
          <a:p>
            <a:r>
              <a:rPr lang="cs-CZ" dirty="0" smtClean="0"/>
              <a:t>Chybějící </a:t>
            </a:r>
            <a:r>
              <a:rPr lang="cs-CZ" dirty="0" err="1" smtClean="0"/>
              <a:t>datumy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4295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147840" cy="448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H="1">
            <a:off x="4283968" y="692696"/>
            <a:ext cx="50405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605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688632" cy="40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/>
        </p:nvCxnSpPr>
        <p:spPr>
          <a:xfrm flipV="1">
            <a:off x="4716016" y="4005064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5652120" y="692696"/>
            <a:ext cx="1800200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944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35649"/>
            <a:ext cx="5688632" cy="40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226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910" y="1537872"/>
            <a:ext cx="5403385" cy="383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90675"/>
            <a:ext cx="35052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283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90675"/>
            <a:ext cx="35052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436536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621</Words>
  <Application>Microsoft Office PowerPoint</Application>
  <PresentationFormat>Předvádění na obrazovce (4:3)</PresentationFormat>
  <Paragraphs>165</Paragraphs>
  <Slides>49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Motiv sady Office</vt:lpstr>
      <vt:lpstr>Databázové systémy přednáška 5 – Přístup na data</vt:lpstr>
      <vt:lpstr>Přístup na data</vt:lpstr>
      <vt:lpstr>ODBC</vt:lpstr>
      <vt:lpstr>Snímek 4</vt:lpstr>
      <vt:lpstr>Snímek 5</vt:lpstr>
      <vt:lpstr>Snímek 6</vt:lpstr>
      <vt:lpstr>Snímek 7</vt:lpstr>
      <vt:lpstr>Snímek 8</vt:lpstr>
      <vt:lpstr>Snímek 9</vt:lpstr>
      <vt:lpstr>ODBC</vt:lpstr>
      <vt:lpstr>JDBC</vt:lpstr>
      <vt:lpstr>JDBC</vt:lpstr>
      <vt:lpstr>Snímek 13</vt:lpstr>
      <vt:lpstr>OLE DB</vt:lpstr>
      <vt:lpstr>OLE DB</vt:lpstr>
      <vt:lpstr>OLE DB</vt:lpstr>
      <vt:lpstr>ADO</vt:lpstr>
      <vt:lpstr>ADO</vt:lpstr>
      <vt:lpstr>Recordset</vt:lpstr>
      <vt:lpstr>ADO  x ADO.NET</vt:lpstr>
      <vt:lpstr>Klient databáze - aplikace</vt:lpstr>
      <vt:lpstr>MDAC</vt:lpstr>
      <vt:lpstr>Microsoft SQL Server</vt:lpstr>
      <vt:lpstr>MDAC archiktektura</vt:lpstr>
      <vt:lpstr>Snímek 25</vt:lpstr>
      <vt:lpstr>Snímek 26</vt:lpstr>
      <vt:lpstr>Visual Basic - ADO</vt:lpstr>
      <vt:lpstr>PHP</vt:lpstr>
      <vt:lpstr>Snímek 29</vt:lpstr>
      <vt:lpstr>MySQL - ODBC</vt:lpstr>
      <vt:lpstr>Snímek 31</vt:lpstr>
      <vt:lpstr>MySQL</vt:lpstr>
      <vt:lpstr>Snímek 33</vt:lpstr>
      <vt:lpstr>ORACLE</vt:lpstr>
      <vt:lpstr>Oracle</vt:lpstr>
      <vt:lpstr>Snímek 36</vt:lpstr>
      <vt:lpstr>DTS</vt:lpstr>
      <vt:lpstr>SQL Server Integration Services</vt:lpstr>
      <vt:lpstr>Snímek 39</vt:lpstr>
      <vt:lpstr>Průvodce</vt:lpstr>
      <vt:lpstr>Snímek 41</vt:lpstr>
      <vt:lpstr>Snímek 42</vt:lpstr>
      <vt:lpstr>Snímek 43</vt:lpstr>
      <vt:lpstr>Snímek 44</vt:lpstr>
      <vt:lpstr>Snímek 45</vt:lpstr>
      <vt:lpstr>Architektura integračních služeb</vt:lpstr>
      <vt:lpstr>Využití integračních služeb</vt:lpstr>
      <vt:lpstr>Zdroje dat</vt:lpstr>
      <vt:lpstr>Problémy při transformaci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Databázové systémy</dc:title>
  <dc:creator>dan11hp</dc:creator>
  <cp:lastModifiedBy>Danel4</cp:lastModifiedBy>
  <cp:revision>73</cp:revision>
  <dcterms:created xsi:type="dcterms:W3CDTF">2016-09-11T12:48:50Z</dcterms:created>
  <dcterms:modified xsi:type="dcterms:W3CDTF">2016-11-27T15:02:50Z</dcterms:modified>
</cp:coreProperties>
</file>